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6859470691163606"/>
                  <c:y val="-9.9096675415573057E-2"/>
                </c:manualLayout>
              </c:layout>
              <c:spPr/>
              <c:txPr>
                <a:bodyPr/>
                <a:lstStyle/>
                <a:p>
                  <a:pPr>
                    <a:defRPr sz="180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4099212598425198"/>
                  <c:y val="7.5962015164771066E-2"/>
                </c:manualLayout>
              </c:layout>
              <c:spPr/>
              <c:txPr>
                <a:bodyPr/>
                <a:lstStyle/>
                <a:p>
                  <a:pPr>
                    <a:defRPr sz="180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Лист1!$A$1:$B$1</c:f>
              <c:strCache>
                <c:ptCount val="2"/>
                <c:pt idx="0">
                  <c:v>пашни</c:v>
                </c:pt>
                <c:pt idx="1">
                  <c:v>сенокосы, пастбища</c:v>
                </c:pt>
              </c:strCache>
            </c:strRef>
          </c:cat>
          <c:val>
            <c:numRef>
              <c:f>Лист1!$A$2:$B$2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</c:ser>
        <c:ser>
          <c:idx val="1"/>
          <c:order val="1"/>
          <c:cat>
            <c:strRef>
              <c:f>Лист1!$A$1:$B$1</c:f>
              <c:strCache>
                <c:ptCount val="2"/>
                <c:pt idx="0">
                  <c:v>пашни</c:v>
                </c:pt>
                <c:pt idx="1">
                  <c:v>сенокосы, пастбища</c:v>
                </c:pt>
              </c:strCache>
            </c:strRef>
          </c:cat>
          <c:val>
            <c:numRef>
              <c:f>Лист1!$A$3:$B$3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612143582016546"/>
          <c:y val="0.31789544015273657"/>
          <c:w val="0.30885010134175928"/>
          <c:h val="0.40755459114447024"/>
        </c:manualLayout>
      </c:layout>
      <c:overlay val="0"/>
      <c:txPr>
        <a:bodyPr/>
        <a:lstStyle/>
        <a:p>
          <a:pPr>
            <a:defRPr sz="24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559EFB-C1EC-4C5D-B512-5AE4A1FF5F8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216D2E7-F88F-47DB-AA6E-B4909CDA5EC3}">
      <dgm:prSet phldrT="[Текст]"/>
      <dgm:spPr/>
      <dgm:t>
        <a:bodyPr/>
        <a:lstStyle/>
        <a:p>
          <a:r>
            <a:rPr lang="ru-RU" dirty="0" smtClean="0"/>
            <a:t>Агропромышленный комплекс</a:t>
          </a:r>
          <a:endParaRPr lang="ru-RU" dirty="0"/>
        </a:p>
      </dgm:t>
    </dgm:pt>
    <dgm:pt modelId="{A89EF1AA-0C1A-46E2-A972-253CD01EA529}" type="parTrans" cxnId="{DBD31AF0-BC54-4E75-A9AA-259C702AB596}">
      <dgm:prSet/>
      <dgm:spPr/>
      <dgm:t>
        <a:bodyPr/>
        <a:lstStyle/>
        <a:p>
          <a:endParaRPr lang="ru-RU"/>
        </a:p>
      </dgm:t>
    </dgm:pt>
    <dgm:pt modelId="{1F58A59A-B4A1-4D29-8324-C49AA5C0C394}" type="sibTrans" cxnId="{DBD31AF0-BC54-4E75-A9AA-259C702AB596}">
      <dgm:prSet/>
      <dgm:spPr/>
      <dgm:t>
        <a:bodyPr/>
        <a:lstStyle/>
        <a:p>
          <a:endParaRPr lang="ru-RU"/>
        </a:p>
      </dgm:t>
    </dgm:pt>
    <dgm:pt modelId="{16FC8120-F8AD-4A52-A6A0-9F46B69D2542}">
      <dgm:prSet phldrT="[Текст]" custT="1"/>
      <dgm:spPr/>
      <dgm:t>
        <a:bodyPr/>
        <a:lstStyle/>
        <a:p>
          <a:r>
            <a:rPr lang="ru-RU" sz="3200" dirty="0" smtClean="0"/>
            <a:t>1 звено</a:t>
          </a:r>
        </a:p>
        <a:p>
          <a:r>
            <a:rPr lang="ru-RU" sz="1400" dirty="0" smtClean="0"/>
            <a:t>Отрасли, обеспечивающие развитие сельского хозяйства</a:t>
          </a:r>
          <a:endParaRPr lang="ru-RU" sz="1400" dirty="0"/>
        </a:p>
      </dgm:t>
    </dgm:pt>
    <dgm:pt modelId="{65FE5E3F-2BE1-485B-834E-1BC50BA4BBE8}" type="parTrans" cxnId="{B9F03D5C-212B-4A21-8BE7-B01CE301F75D}">
      <dgm:prSet/>
      <dgm:spPr/>
      <dgm:t>
        <a:bodyPr/>
        <a:lstStyle/>
        <a:p>
          <a:endParaRPr lang="ru-RU"/>
        </a:p>
      </dgm:t>
    </dgm:pt>
    <dgm:pt modelId="{F0704AC6-88D8-4AE6-854E-BC38E520A90D}" type="sibTrans" cxnId="{B9F03D5C-212B-4A21-8BE7-B01CE301F75D}">
      <dgm:prSet/>
      <dgm:spPr/>
      <dgm:t>
        <a:bodyPr/>
        <a:lstStyle/>
        <a:p>
          <a:endParaRPr lang="ru-RU"/>
        </a:p>
      </dgm:t>
    </dgm:pt>
    <dgm:pt modelId="{94F8157F-3CDA-4E39-9099-399CF553C1F7}">
      <dgm:prSet phldrT="[Текст]" custT="1"/>
      <dgm:spPr/>
      <dgm:t>
        <a:bodyPr/>
        <a:lstStyle/>
        <a:p>
          <a:r>
            <a:rPr lang="ru-RU" sz="3200" dirty="0" smtClean="0"/>
            <a:t>2 звено</a:t>
          </a:r>
        </a:p>
        <a:p>
          <a:r>
            <a:rPr lang="ru-RU" sz="1400" dirty="0" smtClean="0"/>
            <a:t>Сельское хозяйство</a:t>
          </a:r>
          <a:endParaRPr lang="ru-RU" sz="1400" dirty="0"/>
        </a:p>
      </dgm:t>
    </dgm:pt>
    <dgm:pt modelId="{E62B4DA8-C7F9-41D1-A64A-C8D4B1090A3B}" type="parTrans" cxnId="{25ADBA71-32C3-4FCF-8839-912DBA975195}">
      <dgm:prSet/>
      <dgm:spPr/>
      <dgm:t>
        <a:bodyPr/>
        <a:lstStyle/>
        <a:p>
          <a:endParaRPr lang="ru-RU"/>
        </a:p>
      </dgm:t>
    </dgm:pt>
    <dgm:pt modelId="{9C860E5C-828F-4DB5-9925-062E3A4E6825}" type="sibTrans" cxnId="{25ADBA71-32C3-4FCF-8839-912DBA975195}">
      <dgm:prSet/>
      <dgm:spPr/>
      <dgm:t>
        <a:bodyPr/>
        <a:lstStyle/>
        <a:p>
          <a:endParaRPr lang="ru-RU"/>
        </a:p>
      </dgm:t>
    </dgm:pt>
    <dgm:pt modelId="{8B284821-CB3E-4B7E-90F2-4A7DE354CDAE}">
      <dgm:prSet phldrT="[Текст]" custT="1"/>
      <dgm:spPr/>
      <dgm:t>
        <a:bodyPr/>
        <a:lstStyle/>
        <a:p>
          <a:r>
            <a:rPr lang="ru-RU" sz="3200" dirty="0" smtClean="0"/>
            <a:t>3 звено</a:t>
          </a:r>
        </a:p>
        <a:p>
          <a:r>
            <a:rPr lang="ru-RU" sz="1400" dirty="0" smtClean="0"/>
            <a:t>Отрасли, перерабатывающие продукцию сельского хозяйства</a:t>
          </a:r>
          <a:endParaRPr lang="ru-RU" sz="1400" dirty="0"/>
        </a:p>
      </dgm:t>
    </dgm:pt>
    <dgm:pt modelId="{3A07C4D1-F2A8-40B3-881D-3CCA728F9BCF}" type="parTrans" cxnId="{DDDA0E2F-6B74-4351-ABD1-BA6FBE0E857A}">
      <dgm:prSet/>
      <dgm:spPr/>
      <dgm:t>
        <a:bodyPr/>
        <a:lstStyle/>
        <a:p>
          <a:endParaRPr lang="ru-RU"/>
        </a:p>
      </dgm:t>
    </dgm:pt>
    <dgm:pt modelId="{8758A4D9-6293-49DB-BEAB-D80ECE51283B}" type="sibTrans" cxnId="{DDDA0E2F-6B74-4351-ABD1-BA6FBE0E857A}">
      <dgm:prSet/>
      <dgm:spPr/>
      <dgm:t>
        <a:bodyPr/>
        <a:lstStyle/>
        <a:p>
          <a:endParaRPr lang="ru-RU"/>
        </a:p>
      </dgm:t>
    </dgm:pt>
    <dgm:pt modelId="{EC548003-852A-44ED-9CB4-63C9CDD253DC}" type="pres">
      <dgm:prSet presAssocID="{A8559EFB-C1EC-4C5D-B512-5AE4A1FF5F8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2CA7503-BBB1-405F-8EF4-8E8E23C5339E}" type="pres">
      <dgm:prSet presAssocID="{B216D2E7-F88F-47DB-AA6E-B4909CDA5EC3}" presName="hierRoot1" presStyleCnt="0">
        <dgm:presLayoutVars>
          <dgm:hierBranch val="init"/>
        </dgm:presLayoutVars>
      </dgm:prSet>
      <dgm:spPr/>
    </dgm:pt>
    <dgm:pt modelId="{7F6FB43D-8AA7-425E-A779-1F75C7A946EF}" type="pres">
      <dgm:prSet presAssocID="{B216D2E7-F88F-47DB-AA6E-B4909CDA5EC3}" presName="rootComposite1" presStyleCnt="0"/>
      <dgm:spPr/>
    </dgm:pt>
    <dgm:pt modelId="{123A6BB2-805B-4CFD-BEFE-258085BC0062}" type="pres">
      <dgm:prSet presAssocID="{B216D2E7-F88F-47DB-AA6E-B4909CDA5EC3}" presName="rootText1" presStyleLbl="node0" presStyleIdx="0" presStyleCnt="1" custScaleX="180431">
        <dgm:presLayoutVars>
          <dgm:chPref val="3"/>
        </dgm:presLayoutVars>
      </dgm:prSet>
      <dgm:spPr/>
    </dgm:pt>
    <dgm:pt modelId="{92CD2A47-B6F6-4879-A144-44D20AD4571A}" type="pres">
      <dgm:prSet presAssocID="{B216D2E7-F88F-47DB-AA6E-B4909CDA5EC3}" presName="rootConnector1" presStyleLbl="node1" presStyleIdx="0" presStyleCnt="0"/>
      <dgm:spPr/>
    </dgm:pt>
    <dgm:pt modelId="{93C79448-535F-46D9-AA73-EAEBFB2A12CF}" type="pres">
      <dgm:prSet presAssocID="{B216D2E7-F88F-47DB-AA6E-B4909CDA5EC3}" presName="hierChild2" presStyleCnt="0"/>
      <dgm:spPr/>
    </dgm:pt>
    <dgm:pt modelId="{15F11676-5DF3-4E25-BA61-A9B437065C2F}" type="pres">
      <dgm:prSet presAssocID="{65FE5E3F-2BE1-485B-834E-1BC50BA4BBE8}" presName="Name37" presStyleLbl="parChTrans1D2" presStyleIdx="0" presStyleCnt="3"/>
      <dgm:spPr/>
    </dgm:pt>
    <dgm:pt modelId="{E427CBEF-3493-4A59-9D2C-64AEAED3B176}" type="pres">
      <dgm:prSet presAssocID="{16FC8120-F8AD-4A52-A6A0-9F46B69D2542}" presName="hierRoot2" presStyleCnt="0">
        <dgm:presLayoutVars>
          <dgm:hierBranch val="init"/>
        </dgm:presLayoutVars>
      </dgm:prSet>
      <dgm:spPr/>
    </dgm:pt>
    <dgm:pt modelId="{7C026C8A-58F6-445F-B6F5-3D5D6C2B0A1F}" type="pres">
      <dgm:prSet presAssocID="{16FC8120-F8AD-4A52-A6A0-9F46B69D2542}" presName="rootComposite" presStyleCnt="0"/>
      <dgm:spPr/>
    </dgm:pt>
    <dgm:pt modelId="{F317498F-3323-4277-A0DA-2AFD532D8ADB}" type="pres">
      <dgm:prSet presAssocID="{16FC8120-F8AD-4A52-A6A0-9F46B69D2542}" presName="rootText" presStyleLbl="node2" presStyleIdx="0" presStyleCnt="3" custScaleY="177181" custLinFactNeighborX="-3323" custLinFactNeighborY="-17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55E0E1-BC1E-46F2-921D-82A8AABA1FBD}" type="pres">
      <dgm:prSet presAssocID="{16FC8120-F8AD-4A52-A6A0-9F46B69D2542}" presName="rootConnector" presStyleLbl="node2" presStyleIdx="0" presStyleCnt="3"/>
      <dgm:spPr/>
    </dgm:pt>
    <dgm:pt modelId="{F7E7577C-6F97-4F38-A94A-24ED84975C57}" type="pres">
      <dgm:prSet presAssocID="{16FC8120-F8AD-4A52-A6A0-9F46B69D2542}" presName="hierChild4" presStyleCnt="0"/>
      <dgm:spPr/>
    </dgm:pt>
    <dgm:pt modelId="{360FA33D-B900-4524-BE12-FCBDA4B8BF19}" type="pres">
      <dgm:prSet presAssocID="{16FC8120-F8AD-4A52-A6A0-9F46B69D2542}" presName="hierChild5" presStyleCnt="0"/>
      <dgm:spPr/>
    </dgm:pt>
    <dgm:pt modelId="{C38F58E0-DCCD-4E65-BD3D-5B50EA5BF2C3}" type="pres">
      <dgm:prSet presAssocID="{E62B4DA8-C7F9-41D1-A64A-C8D4B1090A3B}" presName="Name37" presStyleLbl="parChTrans1D2" presStyleIdx="1" presStyleCnt="3"/>
      <dgm:spPr/>
    </dgm:pt>
    <dgm:pt modelId="{88D2D592-5490-49C6-B46E-A6B2F7D723CF}" type="pres">
      <dgm:prSet presAssocID="{94F8157F-3CDA-4E39-9099-399CF553C1F7}" presName="hierRoot2" presStyleCnt="0">
        <dgm:presLayoutVars>
          <dgm:hierBranch val="init"/>
        </dgm:presLayoutVars>
      </dgm:prSet>
      <dgm:spPr/>
    </dgm:pt>
    <dgm:pt modelId="{7386AB3B-5400-4F28-8AC3-821B93ECFF85}" type="pres">
      <dgm:prSet presAssocID="{94F8157F-3CDA-4E39-9099-399CF553C1F7}" presName="rootComposite" presStyleCnt="0"/>
      <dgm:spPr/>
    </dgm:pt>
    <dgm:pt modelId="{CAF20BF0-7CD6-4C20-ACFF-4FF92A44E79B}" type="pres">
      <dgm:prSet presAssocID="{94F8157F-3CDA-4E39-9099-399CF553C1F7}" presName="rootText" presStyleLbl="node2" presStyleIdx="1" presStyleCnt="3" custScaleY="173414">
        <dgm:presLayoutVars>
          <dgm:chPref val="3"/>
        </dgm:presLayoutVars>
      </dgm:prSet>
      <dgm:spPr/>
    </dgm:pt>
    <dgm:pt modelId="{A0AAC610-2809-4C70-B64F-6653B84333F7}" type="pres">
      <dgm:prSet presAssocID="{94F8157F-3CDA-4E39-9099-399CF553C1F7}" presName="rootConnector" presStyleLbl="node2" presStyleIdx="1" presStyleCnt="3"/>
      <dgm:spPr/>
    </dgm:pt>
    <dgm:pt modelId="{87555AC7-BC3D-490C-8DC9-89A017AAB4B0}" type="pres">
      <dgm:prSet presAssocID="{94F8157F-3CDA-4E39-9099-399CF553C1F7}" presName="hierChild4" presStyleCnt="0"/>
      <dgm:spPr/>
    </dgm:pt>
    <dgm:pt modelId="{BA6D8450-003F-4968-8C2C-A6582B10E0ED}" type="pres">
      <dgm:prSet presAssocID="{94F8157F-3CDA-4E39-9099-399CF553C1F7}" presName="hierChild5" presStyleCnt="0"/>
      <dgm:spPr/>
    </dgm:pt>
    <dgm:pt modelId="{45884050-909F-4C16-ABB8-3C076354F00F}" type="pres">
      <dgm:prSet presAssocID="{3A07C4D1-F2A8-40B3-881D-3CCA728F9BCF}" presName="Name37" presStyleLbl="parChTrans1D2" presStyleIdx="2" presStyleCnt="3"/>
      <dgm:spPr/>
    </dgm:pt>
    <dgm:pt modelId="{F608CD3F-D782-44B6-BED5-8E0B7E1E0253}" type="pres">
      <dgm:prSet presAssocID="{8B284821-CB3E-4B7E-90F2-4A7DE354CDAE}" presName="hierRoot2" presStyleCnt="0">
        <dgm:presLayoutVars>
          <dgm:hierBranch val="init"/>
        </dgm:presLayoutVars>
      </dgm:prSet>
      <dgm:spPr/>
    </dgm:pt>
    <dgm:pt modelId="{815DB69C-F36A-4AC7-81DB-676C77BD0425}" type="pres">
      <dgm:prSet presAssocID="{8B284821-CB3E-4B7E-90F2-4A7DE354CDAE}" presName="rootComposite" presStyleCnt="0"/>
      <dgm:spPr/>
    </dgm:pt>
    <dgm:pt modelId="{F07A2B90-0358-4DC0-A440-83A56D9E8A6B}" type="pres">
      <dgm:prSet presAssocID="{8B284821-CB3E-4B7E-90F2-4A7DE354CDAE}" presName="rootText" presStyleLbl="node2" presStyleIdx="2" presStyleCnt="3" custScaleY="173000">
        <dgm:presLayoutVars>
          <dgm:chPref val="3"/>
        </dgm:presLayoutVars>
      </dgm:prSet>
      <dgm:spPr/>
    </dgm:pt>
    <dgm:pt modelId="{EB5DB662-BF44-45A1-8865-A44A1BFFE5B4}" type="pres">
      <dgm:prSet presAssocID="{8B284821-CB3E-4B7E-90F2-4A7DE354CDAE}" presName="rootConnector" presStyleLbl="node2" presStyleIdx="2" presStyleCnt="3"/>
      <dgm:spPr/>
    </dgm:pt>
    <dgm:pt modelId="{AE61E657-FBD0-4E04-AEDF-C5A14FAE0AEA}" type="pres">
      <dgm:prSet presAssocID="{8B284821-CB3E-4B7E-90F2-4A7DE354CDAE}" presName="hierChild4" presStyleCnt="0"/>
      <dgm:spPr/>
    </dgm:pt>
    <dgm:pt modelId="{65BFE075-8433-4DA2-B325-D13CB267622D}" type="pres">
      <dgm:prSet presAssocID="{8B284821-CB3E-4B7E-90F2-4A7DE354CDAE}" presName="hierChild5" presStyleCnt="0"/>
      <dgm:spPr/>
    </dgm:pt>
    <dgm:pt modelId="{980274CD-C610-41F6-B4EB-1D73E12F3B9C}" type="pres">
      <dgm:prSet presAssocID="{B216D2E7-F88F-47DB-AA6E-B4909CDA5EC3}" presName="hierChild3" presStyleCnt="0"/>
      <dgm:spPr/>
    </dgm:pt>
  </dgm:ptLst>
  <dgm:cxnLst>
    <dgm:cxn modelId="{9A05322C-2E68-46B2-91EC-4DE57B18184B}" type="presOf" srcId="{8B284821-CB3E-4B7E-90F2-4A7DE354CDAE}" destId="{EB5DB662-BF44-45A1-8865-A44A1BFFE5B4}" srcOrd="1" destOrd="0" presId="urn:microsoft.com/office/officeart/2005/8/layout/orgChart1"/>
    <dgm:cxn modelId="{25ADBA71-32C3-4FCF-8839-912DBA975195}" srcId="{B216D2E7-F88F-47DB-AA6E-B4909CDA5EC3}" destId="{94F8157F-3CDA-4E39-9099-399CF553C1F7}" srcOrd="1" destOrd="0" parTransId="{E62B4DA8-C7F9-41D1-A64A-C8D4B1090A3B}" sibTransId="{9C860E5C-828F-4DB5-9925-062E3A4E6825}"/>
    <dgm:cxn modelId="{A1A2D55F-43A4-4EDD-9BB1-08775161F0C9}" type="presOf" srcId="{3A07C4D1-F2A8-40B3-881D-3CCA728F9BCF}" destId="{45884050-909F-4C16-ABB8-3C076354F00F}" srcOrd="0" destOrd="0" presId="urn:microsoft.com/office/officeart/2005/8/layout/orgChart1"/>
    <dgm:cxn modelId="{BF3D72EB-253C-4912-80AE-73C79723727F}" type="presOf" srcId="{A8559EFB-C1EC-4C5D-B512-5AE4A1FF5F85}" destId="{EC548003-852A-44ED-9CB4-63C9CDD253DC}" srcOrd="0" destOrd="0" presId="urn:microsoft.com/office/officeart/2005/8/layout/orgChart1"/>
    <dgm:cxn modelId="{66F884BB-C9A2-431C-9307-710E4C4DCB0E}" type="presOf" srcId="{16FC8120-F8AD-4A52-A6A0-9F46B69D2542}" destId="{F317498F-3323-4277-A0DA-2AFD532D8ADB}" srcOrd="0" destOrd="0" presId="urn:microsoft.com/office/officeart/2005/8/layout/orgChart1"/>
    <dgm:cxn modelId="{1715EBEA-AE4D-420B-8E1C-F8B2863BB7AF}" type="presOf" srcId="{E62B4DA8-C7F9-41D1-A64A-C8D4B1090A3B}" destId="{C38F58E0-DCCD-4E65-BD3D-5B50EA5BF2C3}" srcOrd="0" destOrd="0" presId="urn:microsoft.com/office/officeart/2005/8/layout/orgChart1"/>
    <dgm:cxn modelId="{4E97B131-1807-46B4-ADCB-990F98409D44}" type="presOf" srcId="{8B284821-CB3E-4B7E-90F2-4A7DE354CDAE}" destId="{F07A2B90-0358-4DC0-A440-83A56D9E8A6B}" srcOrd="0" destOrd="0" presId="urn:microsoft.com/office/officeart/2005/8/layout/orgChart1"/>
    <dgm:cxn modelId="{83A7D601-7A62-445B-8732-699BA23E4B97}" type="presOf" srcId="{94F8157F-3CDA-4E39-9099-399CF553C1F7}" destId="{A0AAC610-2809-4C70-B64F-6653B84333F7}" srcOrd="1" destOrd="0" presId="urn:microsoft.com/office/officeart/2005/8/layout/orgChart1"/>
    <dgm:cxn modelId="{F6034142-1466-41C0-84AA-0279807F52D5}" type="presOf" srcId="{B216D2E7-F88F-47DB-AA6E-B4909CDA5EC3}" destId="{92CD2A47-B6F6-4879-A144-44D20AD4571A}" srcOrd="1" destOrd="0" presId="urn:microsoft.com/office/officeart/2005/8/layout/orgChart1"/>
    <dgm:cxn modelId="{DBD31AF0-BC54-4E75-A9AA-259C702AB596}" srcId="{A8559EFB-C1EC-4C5D-B512-5AE4A1FF5F85}" destId="{B216D2E7-F88F-47DB-AA6E-B4909CDA5EC3}" srcOrd="0" destOrd="0" parTransId="{A89EF1AA-0C1A-46E2-A972-253CD01EA529}" sibTransId="{1F58A59A-B4A1-4D29-8324-C49AA5C0C394}"/>
    <dgm:cxn modelId="{B9F03D5C-212B-4A21-8BE7-B01CE301F75D}" srcId="{B216D2E7-F88F-47DB-AA6E-B4909CDA5EC3}" destId="{16FC8120-F8AD-4A52-A6A0-9F46B69D2542}" srcOrd="0" destOrd="0" parTransId="{65FE5E3F-2BE1-485B-834E-1BC50BA4BBE8}" sibTransId="{F0704AC6-88D8-4AE6-854E-BC38E520A90D}"/>
    <dgm:cxn modelId="{884CD746-CEB3-4048-866B-754BD29E10BE}" type="presOf" srcId="{65FE5E3F-2BE1-485B-834E-1BC50BA4BBE8}" destId="{15F11676-5DF3-4E25-BA61-A9B437065C2F}" srcOrd="0" destOrd="0" presId="urn:microsoft.com/office/officeart/2005/8/layout/orgChart1"/>
    <dgm:cxn modelId="{68377808-8735-4678-8EE8-86FAFB55C438}" type="presOf" srcId="{B216D2E7-F88F-47DB-AA6E-B4909CDA5EC3}" destId="{123A6BB2-805B-4CFD-BEFE-258085BC0062}" srcOrd="0" destOrd="0" presId="urn:microsoft.com/office/officeart/2005/8/layout/orgChart1"/>
    <dgm:cxn modelId="{EB38BD0C-B9A7-494D-81C3-5801D0D425EE}" type="presOf" srcId="{16FC8120-F8AD-4A52-A6A0-9F46B69D2542}" destId="{3055E0E1-BC1E-46F2-921D-82A8AABA1FBD}" srcOrd="1" destOrd="0" presId="urn:microsoft.com/office/officeart/2005/8/layout/orgChart1"/>
    <dgm:cxn modelId="{DDDA0E2F-6B74-4351-ABD1-BA6FBE0E857A}" srcId="{B216D2E7-F88F-47DB-AA6E-B4909CDA5EC3}" destId="{8B284821-CB3E-4B7E-90F2-4A7DE354CDAE}" srcOrd="2" destOrd="0" parTransId="{3A07C4D1-F2A8-40B3-881D-3CCA728F9BCF}" sibTransId="{8758A4D9-6293-49DB-BEAB-D80ECE51283B}"/>
    <dgm:cxn modelId="{D73A4082-6C31-4F04-B9D7-0F9F507A533F}" type="presOf" srcId="{94F8157F-3CDA-4E39-9099-399CF553C1F7}" destId="{CAF20BF0-7CD6-4C20-ACFF-4FF92A44E79B}" srcOrd="0" destOrd="0" presId="urn:microsoft.com/office/officeart/2005/8/layout/orgChart1"/>
    <dgm:cxn modelId="{5F12DB67-3AC5-4D1B-9119-143161BBCC75}" type="presParOf" srcId="{EC548003-852A-44ED-9CB4-63C9CDD253DC}" destId="{02CA7503-BBB1-405F-8EF4-8E8E23C5339E}" srcOrd="0" destOrd="0" presId="urn:microsoft.com/office/officeart/2005/8/layout/orgChart1"/>
    <dgm:cxn modelId="{F03D75F7-2C1E-43A3-B664-1A6DFA9FCAA8}" type="presParOf" srcId="{02CA7503-BBB1-405F-8EF4-8E8E23C5339E}" destId="{7F6FB43D-8AA7-425E-A779-1F75C7A946EF}" srcOrd="0" destOrd="0" presId="urn:microsoft.com/office/officeart/2005/8/layout/orgChart1"/>
    <dgm:cxn modelId="{9E9EDF43-D68F-40A6-92FC-C4972DB0331A}" type="presParOf" srcId="{7F6FB43D-8AA7-425E-A779-1F75C7A946EF}" destId="{123A6BB2-805B-4CFD-BEFE-258085BC0062}" srcOrd="0" destOrd="0" presId="urn:microsoft.com/office/officeart/2005/8/layout/orgChart1"/>
    <dgm:cxn modelId="{AC003E17-61DF-4960-A21B-A5B6AA2D2FAF}" type="presParOf" srcId="{7F6FB43D-8AA7-425E-A779-1F75C7A946EF}" destId="{92CD2A47-B6F6-4879-A144-44D20AD4571A}" srcOrd="1" destOrd="0" presId="urn:microsoft.com/office/officeart/2005/8/layout/orgChart1"/>
    <dgm:cxn modelId="{438B1CEC-85F8-4467-B5F4-6F6B11BDD5F5}" type="presParOf" srcId="{02CA7503-BBB1-405F-8EF4-8E8E23C5339E}" destId="{93C79448-535F-46D9-AA73-EAEBFB2A12CF}" srcOrd="1" destOrd="0" presId="urn:microsoft.com/office/officeart/2005/8/layout/orgChart1"/>
    <dgm:cxn modelId="{C5400E98-52BE-4625-AFA9-819A2FA3ACD4}" type="presParOf" srcId="{93C79448-535F-46D9-AA73-EAEBFB2A12CF}" destId="{15F11676-5DF3-4E25-BA61-A9B437065C2F}" srcOrd="0" destOrd="0" presId="urn:microsoft.com/office/officeart/2005/8/layout/orgChart1"/>
    <dgm:cxn modelId="{DDEC0BC6-FD8A-4D59-9A75-A8A98E8A13F3}" type="presParOf" srcId="{93C79448-535F-46D9-AA73-EAEBFB2A12CF}" destId="{E427CBEF-3493-4A59-9D2C-64AEAED3B176}" srcOrd="1" destOrd="0" presId="urn:microsoft.com/office/officeart/2005/8/layout/orgChart1"/>
    <dgm:cxn modelId="{75A18447-CB1B-42BB-8EBB-791A554166E1}" type="presParOf" srcId="{E427CBEF-3493-4A59-9D2C-64AEAED3B176}" destId="{7C026C8A-58F6-445F-B6F5-3D5D6C2B0A1F}" srcOrd="0" destOrd="0" presId="urn:microsoft.com/office/officeart/2005/8/layout/orgChart1"/>
    <dgm:cxn modelId="{1B6DEC5D-D6DF-4C46-BECF-FFCF54315D55}" type="presParOf" srcId="{7C026C8A-58F6-445F-B6F5-3D5D6C2B0A1F}" destId="{F317498F-3323-4277-A0DA-2AFD532D8ADB}" srcOrd="0" destOrd="0" presId="urn:microsoft.com/office/officeart/2005/8/layout/orgChart1"/>
    <dgm:cxn modelId="{9E7CD1CC-9B53-4FB1-9A8F-BDE0C79E72FE}" type="presParOf" srcId="{7C026C8A-58F6-445F-B6F5-3D5D6C2B0A1F}" destId="{3055E0E1-BC1E-46F2-921D-82A8AABA1FBD}" srcOrd="1" destOrd="0" presId="urn:microsoft.com/office/officeart/2005/8/layout/orgChart1"/>
    <dgm:cxn modelId="{E8F10BEB-DBC9-4A40-B065-49D987AB106F}" type="presParOf" srcId="{E427CBEF-3493-4A59-9D2C-64AEAED3B176}" destId="{F7E7577C-6F97-4F38-A94A-24ED84975C57}" srcOrd="1" destOrd="0" presId="urn:microsoft.com/office/officeart/2005/8/layout/orgChart1"/>
    <dgm:cxn modelId="{40B6EB27-E416-4A5A-B018-9829A8D97559}" type="presParOf" srcId="{E427CBEF-3493-4A59-9D2C-64AEAED3B176}" destId="{360FA33D-B900-4524-BE12-FCBDA4B8BF19}" srcOrd="2" destOrd="0" presId="urn:microsoft.com/office/officeart/2005/8/layout/orgChart1"/>
    <dgm:cxn modelId="{FFC7EFF0-C7A5-43B1-A42C-210EA9A2E181}" type="presParOf" srcId="{93C79448-535F-46D9-AA73-EAEBFB2A12CF}" destId="{C38F58E0-DCCD-4E65-BD3D-5B50EA5BF2C3}" srcOrd="2" destOrd="0" presId="urn:microsoft.com/office/officeart/2005/8/layout/orgChart1"/>
    <dgm:cxn modelId="{C76B244E-C54C-4728-849A-1E8D9BA5F97E}" type="presParOf" srcId="{93C79448-535F-46D9-AA73-EAEBFB2A12CF}" destId="{88D2D592-5490-49C6-B46E-A6B2F7D723CF}" srcOrd="3" destOrd="0" presId="urn:microsoft.com/office/officeart/2005/8/layout/orgChart1"/>
    <dgm:cxn modelId="{60910638-8051-4C48-A1F5-D0673BE7E492}" type="presParOf" srcId="{88D2D592-5490-49C6-B46E-A6B2F7D723CF}" destId="{7386AB3B-5400-4F28-8AC3-821B93ECFF85}" srcOrd="0" destOrd="0" presId="urn:microsoft.com/office/officeart/2005/8/layout/orgChart1"/>
    <dgm:cxn modelId="{21EF65F8-7232-4626-AF1D-93E1D2A31A15}" type="presParOf" srcId="{7386AB3B-5400-4F28-8AC3-821B93ECFF85}" destId="{CAF20BF0-7CD6-4C20-ACFF-4FF92A44E79B}" srcOrd="0" destOrd="0" presId="urn:microsoft.com/office/officeart/2005/8/layout/orgChart1"/>
    <dgm:cxn modelId="{480978FB-131A-49D1-9C78-D14954DE2DA8}" type="presParOf" srcId="{7386AB3B-5400-4F28-8AC3-821B93ECFF85}" destId="{A0AAC610-2809-4C70-B64F-6653B84333F7}" srcOrd="1" destOrd="0" presId="urn:microsoft.com/office/officeart/2005/8/layout/orgChart1"/>
    <dgm:cxn modelId="{3266E7BF-D6F4-4069-AC01-5604072AB4AB}" type="presParOf" srcId="{88D2D592-5490-49C6-B46E-A6B2F7D723CF}" destId="{87555AC7-BC3D-490C-8DC9-89A017AAB4B0}" srcOrd="1" destOrd="0" presId="urn:microsoft.com/office/officeart/2005/8/layout/orgChart1"/>
    <dgm:cxn modelId="{467F8667-FDA4-41D7-AA73-1F572AD64F39}" type="presParOf" srcId="{88D2D592-5490-49C6-B46E-A6B2F7D723CF}" destId="{BA6D8450-003F-4968-8C2C-A6582B10E0ED}" srcOrd="2" destOrd="0" presId="urn:microsoft.com/office/officeart/2005/8/layout/orgChart1"/>
    <dgm:cxn modelId="{D9380F31-0137-431C-AFA5-32BDA5119D4B}" type="presParOf" srcId="{93C79448-535F-46D9-AA73-EAEBFB2A12CF}" destId="{45884050-909F-4C16-ABB8-3C076354F00F}" srcOrd="4" destOrd="0" presId="urn:microsoft.com/office/officeart/2005/8/layout/orgChart1"/>
    <dgm:cxn modelId="{98A800C8-DD69-47E3-838D-13A8F5020862}" type="presParOf" srcId="{93C79448-535F-46D9-AA73-EAEBFB2A12CF}" destId="{F608CD3F-D782-44B6-BED5-8E0B7E1E0253}" srcOrd="5" destOrd="0" presId="urn:microsoft.com/office/officeart/2005/8/layout/orgChart1"/>
    <dgm:cxn modelId="{89EA819A-74A0-469E-99B3-29A862D96A69}" type="presParOf" srcId="{F608CD3F-D782-44B6-BED5-8E0B7E1E0253}" destId="{815DB69C-F36A-4AC7-81DB-676C77BD0425}" srcOrd="0" destOrd="0" presId="urn:microsoft.com/office/officeart/2005/8/layout/orgChart1"/>
    <dgm:cxn modelId="{F86AEB8B-999A-432A-8BF7-DB1951E29680}" type="presParOf" srcId="{815DB69C-F36A-4AC7-81DB-676C77BD0425}" destId="{F07A2B90-0358-4DC0-A440-83A56D9E8A6B}" srcOrd="0" destOrd="0" presId="urn:microsoft.com/office/officeart/2005/8/layout/orgChart1"/>
    <dgm:cxn modelId="{629986AC-E7E6-4744-9942-3BF2384780F3}" type="presParOf" srcId="{815DB69C-F36A-4AC7-81DB-676C77BD0425}" destId="{EB5DB662-BF44-45A1-8865-A44A1BFFE5B4}" srcOrd="1" destOrd="0" presId="urn:microsoft.com/office/officeart/2005/8/layout/orgChart1"/>
    <dgm:cxn modelId="{FB0BDA40-0815-409E-BB76-1AFDC18CF0A0}" type="presParOf" srcId="{F608CD3F-D782-44B6-BED5-8E0B7E1E0253}" destId="{AE61E657-FBD0-4E04-AEDF-C5A14FAE0AEA}" srcOrd="1" destOrd="0" presId="urn:microsoft.com/office/officeart/2005/8/layout/orgChart1"/>
    <dgm:cxn modelId="{903DD1F2-0195-47FD-9402-C8C0B32441F2}" type="presParOf" srcId="{F608CD3F-D782-44B6-BED5-8E0B7E1E0253}" destId="{65BFE075-8433-4DA2-B325-D13CB267622D}" srcOrd="2" destOrd="0" presId="urn:microsoft.com/office/officeart/2005/8/layout/orgChart1"/>
    <dgm:cxn modelId="{3CD4F648-9FE4-4C0D-BB81-5E6325A24B6B}" type="presParOf" srcId="{02CA7503-BBB1-405F-8EF4-8E8E23C5339E}" destId="{980274CD-C610-41F6-B4EB-1D73E12F3B9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884050-909F-4C16-ABB8-3C076354F00F}">
      <dsp:nvSpPr>
        <dsp:cNvPr id="0" name=""/>
        <dsp:cNvSpPr/>
      </dsp:nvSpPr>
      <dsp:spPr>
        <a:xfrm>
          <a:off x="3732076" y="1086881"/>
          <a:ext cx="2626689" cy="45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935"/>
              </a:lnTo>
              <a:lnTo>
                <a:pt x="2626689" y="227935"/>
              </a:lnTo>
              <a:lnTo>
                <a:pt x="2626689" y="4558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8F58E0-DCCD-4E65-BD3D-5B50EA5BF2C3}">
      <dsp:nvSpPr>
        <dsp:cNvPr id="0" name=""/>
        <dsp:cNvSpPr/>
      </dsp:nvSpPr>
      <dsp:spPr>
        <a:xfrm>
          <a:off x="3686356" y="1086881"/>
          <a:ext cx="91440" cy="4558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58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F11676-5DF3-4E25-BA61-A9B437065C2F}">
      <dsp:nvSpPr>
        <dsp:cNvPr id="0" name=""/>
        <dsp:cNvSpPr/>
      </dsp:nvSpPr>
      <dsp:spPr>
        <a:xfrm>
          <a:off x="1085409" y="1086881"/>
          <a:ext cx="2646666" cy="437376"/>
        </a:xfrm>
        <a:custGeom>
          <a:avLst/>
          <a:gdLst/>
          <a:ahLst/>
          <a:cxnLst/>
          <a:rect l="0" t="0" r="0" b="0"/>
          <a:pathLst>
            <a:path>
              <a:moveTo>
                <a:pt x="2646666" y="0"/>
              </a:moveTo>
              <a:lnTo>
                <a:pt x="2646666" y="209440"/>
              </a:lnTo>
              <a:lnTo>
                <a:pt x="0" y="209440"/>
              </a:lnTo>
              <a:lnTo>
                <a:pt x="0" y="4373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3A6BB2-805B-4CFD-BEFE-258085BC0062}">
      <dsp:nvSpPr>
        <dsp:cNvPr id="0" name=""/>
        <dsp:cNvSpPr/>
      </dsp:nvSpPr>
      <dsp:spPr>
        <a:xfrm>
          <a:off x="1773661" y="1472"/>
          <a:ext cx="3916828" cy="10854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Агропромышленный комплекс</a:t>
          </a:r>
          <a:endParaRPr lang="ru-RU" sz="3400" kern="1200" dirty="0"/>
        </a:p>
      </dsp:txBody>
      <dsp:txXfrm>
        <a:off x="1773661" y="1472"/>
        <a:ext cx="3916828" cy="1085409"/>
      </dsp:txXfrm>
    </dsp:sp>
    <dsp:sp modelId="{F317498F-3323-4277-A0DA-2AFD532D8ADB}">
      <dsp:nvSpPr>
        <dsp:cNvPr id="0" name=""/>
        <dsp:cNvSpPr/>
      </dsp:nvSpPr>
      <dsp:spPr>
        <a:xfrm>
          <a:off x="0" y="1524257"/>
          <a:ext cx="2170818" cy="19231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1 звено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Отрасли, обеспечивающие развитие сельского хозяйства</a:t>
          </a:r>
          <a:endParaRPr lang="ru-RU" sz="1400" kern="1200" dirty="0"/>
        </a:p>
      </dsp:txBody>
      <dsp:txXfrm>
        <a:off x="0" y="1524257"/>
        <a:ext cx="2170818" cy="1923138"/>
      </dsp:txXfrm>
    </dsp:sp>
    <dsp:sp modelId="{CAF20BF0-7CD6-4C20-ACFF-4FF92A44E79B}">
      <dsp:nvSpPr>
        <dsp:cNvPr id="0" name=""/>
        <dsp:cNvSpPr/>
      </dsp:nvSpPr>
      <dsp:spPr>
        <a:xfrm>
          <a:off x="2646666" y="1542753"/>
          <a:ext cx="2170818" cy="18822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2 звено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Сельское хозяйство</a:t>
          </a:r>
          <a:endParaRPr lang="ru-RU" sz="1400" kern="1200" dirty="0"/>
        </a:p>
      </dsp:txBody>
      <dsp:txXfrm>
        <a:off x="2646666" y="1542753"/>
        <a:ext cx="2170818" cy="1882251"/>
      </dsp:txXfrm>
    </dsp:sp>
    <dsp:sp modelId="{F07A2B90-0358-4DC0-A440-83A56D9E8A6B}">
      <dsp:nvSpPr>
        <dsp:cNvPr id="0" name=""/>
        <dsp:cNvSpPr/>
      </dsp:nvSpPr>
      <dsp:spPr>
        <a:xfrm>
          <a:off x="5273356" y="1542753"/>
          <a:ext cx="2170818" cy="18777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3 звено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Отрасли, перерабатывающие продукцию сельского хозяйства</a:t>
          </a:r>
          <a:endParaRPr lang="ru-RU" sz="1400" kern="1200" dirty="0"/>
        </a:p>
      </dsp:txBody>
      <dsp:txXfrm>
        <a:off x="5273356" y="1542753"/>
        <a:ext cx="2170818" cy="1877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46C74-586E-4BB6-8009-4DE9D335E514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9EED2-F8CF-4049-A5EC-79202635E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15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9EED2-F8CF-4049-A5EC-79202635EE3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984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C3D8-9D12-4A87-8EC8-5439C7D4A57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C6BB-910D-4CF4-8445-538BF171E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118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C3D8-9D12-4A87-8EC8-5439C7D4A57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C6BB-910D-4CF4-8445-538BF171E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274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C3D8-9D12-4A87-8EC8-5439C7D4A57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C6BB-910D-4CF4-8445-538BF171E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99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C3D8-9D12-4A87-8EC8-5439C7D4A57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C6BB-910D-4CF4-8445-538BF171E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564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C3D8-9D12-4A87-8EC8-5439C7D4A57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C6BB-910D-4CF4-8445-538BF171E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263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C3D8-9D12-4A87-8EC8-5439C7D4A57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C6BB-910D-4CF4-8445-538BF171E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98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C3D8-9D12-4A87-8EC8-5439C7D4A57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C6BB-910D-4CF4-8445-538BF171E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785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C3D8-9D12-4A87-8EC8-5439C7D4A57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C6BB-910D-4CF4-8445-538BF171E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836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C3D8-9D12-4A87-8EC8-5439C7D4A57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C6BB-910D-4CF4-8445-538BF171E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743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C3D8-9D12-4A87-8EC8-5439C7D4A57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C6BB-910D-4CF4-8445-538BF171E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8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C3D8-9D12-4A87-8EC8-5439C7D4A57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C6BB-910D-4CF4-8445-538BF171E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435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1C3D8-9D12-4A87-8EC8-5439C7D4A57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CC6BB-910D-4CF4-8445-538BF171E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336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o.mail.ru/search_images?rf=7821&amp;sbmt=1485957623383&amp;fm=1&amp;q=%D1%80%D0%BE%D0%B6%D1%8C+++%D1%80%D0%B8%D1%81%D1%83%D0%BD%D0%BE%D0%BA#urlhash=1610282844528713846" TargetMode="External"/><Relationship Id="rId2" Type="http://schemas.openxmlformats.org/officeDocument/2006/relationships/hyperlink" Target="https://aftershock.news/?q=node/45471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o.mail.ru/search_images?rf=7821&amp;sbmt=1485957400547&amp;fm=1&amp;q=%D0%BB%D0%B5%D0%BD+++%D1%80%D0%B8%D1%81%D1%83%D0%BD%D0%BE%D0%BA#urlhash=22688097168536619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604" y="4211214"/>
            <a:ext cx="5144616" cy="84164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Подготовила:  учитель географии </a:t>
            </a:r>
            <a:r>
              <a:rPr lang="ru-RU" dirty="0" err="1" smtClean="0">
                <a:solidFill>
                  <a:schemeClr val="tx1"/>
                </a:solidFill>
              </a:rPr>
              <a:t>Стройкина</a:t>
            </a:r>
            <a:r>
              <a:rPr lang="ru-RU" dirty="0" smtClean="0">
                <a:solidFill>
                  <a:schemeClr val="tx1"/>
                </a:solidFill>
              </a:rPr>
              <a:t> С.Н.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0" name="Picture 6" descr="http://900igr.net/datai/geografija/Agropromyshlennyj-kompleks/0006-013-Rastenievodstv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" y="5522403"/>
            <a:ext cx="1520042" cy="125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reative.allmedia.ru/arc/300x225/photo_49042_%7B6E4BBD2B-4A08-47F2-8880-9E1A3C5A2B22%7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613" y="5339354"/>
            <a:ext cx="1660821" cy="144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solarfields.ru/sites/default/files/blog/articles/0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11" t="20854" r="33418" b="23689"/>
          <a:stretch/>
        </p:blipFill>
        <p:spPr bwMode="auto">
          <a:xfrm>
            <a:off x="-14541" y="3290420"/>
            <a:ext cx="1562205" cy="168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img0.liveinternet.ru/images/attach/b/4/113/850/113850574_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9" b="7933"/>
          <a:stretch/>
        </p:blipFill>
        <p:spPr bwMode="auto">
          <a:xfrm>
            <a:off x="-14541" y="1371600"/>
            <a:ext cx="1562205" cy="151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img0.liveinternet.ru/images/attach/b/4/105/180/105180628_2565092_79885392_ori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614" y="3290420"/>
            <a:ext cx="1477893" cy="177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tdp.od.ua/img/article/sunflower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289" y="1371600"/>
            <a:ext cx="1343711" cy="154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museum.ru/imgB.asp?3570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02"/>
          <a:stretch/>
        </p:blipFill>
        <p:spPr bwMode="auto">
          <a:xfrm>
            <a:off x="1549125" y="4950045"/>
            <a:ext cx="5996488" cy="183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solarfields.ru/sites/default/files/blog/articles/02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75" y="-43799"/>
            <a:ext cx="9184175" cy="109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03648" y="1776328"/>
            <a:ext cx="6570316" cy="2403698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>Агропромышленный комплекс. </a:t>
            </a:r>
            <a:b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>Растениеводство.</a:t>
            </a:r>
            <a:r>
              <a:rPr lang="ru-RU" sz="4000" b="1" dirty="0">
                <a:ea typeface="Times New Roman"/>
                <a:cs typeface="Times New Roman"/>
              </a:rPr>
              <a:t/>
            </a:r>
            <a:br>
              <a:rPr lang="ru-RU" sz="4000" b="1" dirty="0">
                <a:ea typeface="Times New Roman"/>
                <a:cs typeface="Times New Roman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4298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Минутка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3"/>
            <a:ext cx="8229600" cy="3672408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Ис­поль­зуя дан­ные таб­ли­цы «Зе­мель­ная пло­щадь в РФ на на­ча­ло 2014 г.», опре­де­ли­те долю лес­ных зе­мель (в %) в общем объёме зе­мель­ной пло­ща­ди. По­лу­чен­ный ре­зуль­тат округ­ли­те до це­ло­го числа. 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8960"/>
            <a:ext cx="8272839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51720" y="5639111"/>
            <a:ext cx="49203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dirty="0" smtClean="0">
                <a:solidFill>
                  <a:prstClr val="black"/>
                </a:solidFill>
              </a:rPr>
              <a:t>Ответ: 871,8:1709,8*100=50,9 ≈51%  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24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 Том­ской об­ла­сти построено не­сколь­ких новых пред­при­я­тий по про­из­вод­ству дре­вес­но­стру­жеч­ных и дре­вес­но­во­лок­ни­стых плит. В на­сто­я­щее время на долю об­ла­сти при­хо­дит­ся 15% в об­ще­рос­сий­ском про­из­вод­стве этой про­дук­ции. </a:t>
            </a:r>
          </a:p>
          <a:p>
            <a:pPr marL="0" lvl="0" indent="0" algn="just">
              <a:lnSpc>
                <a:spcPct val="115000"/>
              </a:lnSpc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Какая осо­бен­ность при­род­но-ре­сурс­ной базы Том­ской об­ла­сти бла­го­при­ят­ству­ет раз­ви­тию на её тер­ри­то­рии про­из­вод­ства дре­вес­но­стру­жеч­ных и дре­вес­но­во­лок­ни­стых плит? Ука­жи­те одну осо­бен­ность.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8B15E"/>
              </a:clrFrom>
              <a:clrTo>
                <a:srgbClr val="E8B15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38" t="9264" r="9726" b="8787"/>
          <a:stretch/>
        </p:blipFill>
        <p:spPr bwMode="auto">
          <a:xfrm>
            <a:off x="5652120" y="4663671"/>
            <a:ext cx="1912524" cy="177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0" b="15067"/>
          <a:stretch/>
        </p:blipFill>
        <p:spPr bwMode="auto">
          <a:xfrm>
            <a:off x="1187624" y="4869160"/>
            <a:ext cx="2064141" cy="1534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1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968552"/>
          </a:xfrm>
        </p:spPr>
        <p:txBody>
          <a:bodyPr>
            <a:normAutofit fontScale="77500" lnSpcReduction="20000"/>
          </a:bodyPr>
          <a:lstStyle/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ru-RU" sz="3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В де­рев­не Чудцы </a:t>
            </a:r>
            <a:r>
              <a:rPr lang="ru-RU" sz="3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Бок­си­то­гор­ско­го</a:t>
            </a:r>
            <a:r>
              <a:rPr lang="ru-RU" sz="3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рай­о­на Ле­нин­град­ской об­ла­сти открылся  де­ре­во­об­ра­ба­ты­ва­ю­щий  ком­плек­с ООО «</a:t>
            </a:r>
            <a:r>
              <a:rPr lang="ru-RU" sz="3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ММ-Ефи­мов­ское</a:t>
            </a:r>
            <a:r>
              <a:rPr lang="ru-RU" sz="3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». Новый завод по про­из­вод­ству досок тол­щи­ной от 13 до 100 мм раз­ме­стил­ся на тер­ри­то­рии пло­ща­дью 24 га.</a:t>
            </a:r>
          </a:p>
          <a:p>
            <a:pPr marL="0" lvl="0" indent="0" algn="just">
              <a:lnSpc>
                <a:spcPct val="115000"/>
              </a:lnSpc>
              <a:buNone/>
            </a:pPr>
            <a:endParaRPr lang="ru-RU" sz="3400" dirty="0">
              <a:ea typeface="Times New Roman"/>
              <a:cs typeface="Times New Roman"/>
            </a:endParaRPr>
          </a:p>
          <a:p>
            <a:pPr marL="90170" indent="-90170" algn="just">
              <a:lnSpc>
                <a:spcPct val="115000"/>
              </a:lnSpc>
              <a:spcAft>
                <a:spcPts val="0"/>
              </a:spcAft>
            </a:pPr>
            <a:r>
              <a:rPr lang="ru-RU" sz="3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Какая осо­бен­ность при­род­но-ре­сурс­ной базы Ле­нин­град­ской об­ла­сти спо­соб­ство­ва­ла стро­и­тель­ству в Бок­си­то­гор­ском рай­о­не  пред­при­я­тия по про­из­вод­ству пи­ло­ма­те­ри­а­лов? </a:t>
            </a:r>
          </a:p>
          <a:p>
            <a:pPr marL="90170" indent="-90170" algn="just">
              <a:lnSpc>
                <a:spcPct val="115000"/>
              </a:lnSpc>
              <a:spcAft>
                <a:spcPts val="0"/>
              </a:spcAft>
            </a:pPr>
            <a:r>
              <a:rPr lang="ru-RU" sz="3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Какие экологические последствия могут возникнуть в данном месте?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445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Агропромышленный </a:t>
            </a:r>
            <a:r>
              <a:rPr lang="ru-RU" b="1" dirty="0" smtClean="0"/>
              <a:t>комплекс (АПК) </a:t>
            </a:r>
            <a:r>
              <a:rPr lang="ru-RU" dirty="0"/>
              <a:t>– это совокупность всех отраслей хозяйства, участвующих в производстве продукции из сельскохозяйственного сырья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97215337"/>
              </p:ext>
            </p:extLst>
          </p:nvPr>
        </p:nvGraphicFramePr>
        <p:xfrm>
          <a:off x="755576" y="2636912"/>
          <a:ext cx="7464152" cy="3467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918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4000" dirty="0" smtClean="0">
                <a:effectLst/>
                <a:latin typeface="Times New Roman"/>
                <a:ea typeface="Times New Roman"/>
                <a:cs typeface="Times New Roman"/>
              </a:rPr>
              <a:t>Сельское хозяйство </a:t>
            </a:r>
          </a:p>
          <a:p>
            <a:pPr marL="0" indent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sz="4000" dirty="0" smtClean="0">
              <a:effectLst/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4000" dirty="0" smtClean="0">
                <a:effectLst/>
                <a:latin typeface="Times New Roman"/>
                <a:ea typeface="Times New Roman"/>
                <a:cs typeface="Times New Roman"/>
              </a:rPr>
              <a:t>растениеводство  и животноводство</a:t>
            </a:r>
            <a:endParaRPr lang="ru-RU" sz="3600" dirty="0">
              <a:ea typeface="Times New Roman"/>
              <a:cs typeface="Times New Roman"/>
            </a:endParaRPr>
          </a:p>
          <a:p>
            <a:endParaRPr lang="ru-RU" sz="40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711268" y="1340768"/>
            <a:ext cx="1512168" cy="10801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788024" y="1364820"/>
            <a:ext cx="1501761" cy="10801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2" descr="https://go3.imgsmail.ru/imgpreview?key=4c13d5737102a0c8&amp;mb=imgdb_preview_74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512" y="3284984"/>
            <a:ext cx="3679918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284984"/>
            <a:ext cx="3672408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09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сельхозугодий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8753053"/>
              </p:ext>
            </p:extLst>
          </p:nvPr>
        </p:nvGraphicFramePr>
        <p:xfrm>
          <a:off x="-19022" y="1772816"/>
          <a:ext cx="8893175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3431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352928" cy="626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306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/>
              <a:t>Закрепление.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363272" cy="5760640"/>
          </a:xfrm>
        </p:spPr>
        <p:txBody>
          <a:bodyPr>
            <a:normAutofit/>
          </a:bodyPr>
          <a:lstStyle/>
          <a:p>
            <a:pPr lvl="0" algn="just">
              <a:buFont typeface="+mj-lt"/>
              <a:buAutoNum type="arabicPeriod"/>
              <a:tabLst>
                <a:tab pos="31877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Ли­пец­кая об­ласть — один из ли­де­ров в Рос­сии по про­из­вод­ству са­ха­ра. В 2012 г. на­ча­лась мо­дер­ни­за­ция пред­при­я­тий от­рас­ли, из-за ко­то­рой объёмы про­из­вод­ства са­ха­ра со­ста­ви­ли всего 410,5 тыс. т. После её за­вер­ше­ния предприятия нарастили производство.</a:t>
            </a:r>
            <a:endParaRPr lang="ru-RU" sz="1800" dirty="0">
              <a:ea typeface="Times New Roman"/>
              <a:cs typeface="Times New Roman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Какая осо­бен­ность сель­ско­го хо­зяй­ства Ли­пец­кой об­ла­сти спо­соб­ству­ет бес­пе­ре­бой­но­му снаб­же­нию са­хар­ных за­во­дов сырьём?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Verdana"/>
                <a:ea typeface="Times New Roman"/>
                <a:cs typeface="Times New Roman"/>
              </a:rPr>
              <a:t> (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В Ли­пец­кой об­ла­сти на чер­но­зем­ных поч­вах вы­ра­щи­ва­ют са­хар­ную свек­лу — сырье для про­из­вод­ства са­ха­ра.)</a:t>
            </a:r>
            <a:endParaRPr lang="ru-RU" sz="1800" dirty="0">
              <a:ea typeface="Times New Roman"/>
              <a:cs typeface="Times New Roman"/>
            </a:endParaRPr>
          </a:p>
          <a:p>
            <a:pPr marL="514350" indent="-514350">
              <a:buAutoNum type="arabicPeriod" startAt="2"/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 ок­тяб­ре 2011 г. в Крас­но­дар­ском крае была вве­де­на в экс­плу­а­та­цию пер­вая оче­редь со­вре­мен­но­го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ри­со­пе­ре­ра­ба­ты­ва­ю­ще­го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ком­плек­са, вклю­ча­ю­щая ри­со­вый завод, фа­со­воч­ное про­из­вод­ство, склад­ской тер­ми­нал, ад­ми­ни­стра­тив­ный кор­пус и весь ком­плекс ин­же­нер­ных со­ору­же­ний. Мощ­ность за­во­да — 40—45 тыс. тонн риса-сырца в год.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Какая осо­бен­ность сель­ско­го хо­зяй­ства Крас­но­дар­ско­го края спо­соб­ство­ва­ла вы­бо­ру на его тер­ри­то­рии места для стро­и­тель­ства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ри­со­пе­ре­ра­ба­ты­ва­ю­ще­го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ком­плек­са?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3734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Для создания презентации были использованы Интернет-ресурсы: </a:t>
            </a:r>
            <a:r>
              <a:rPr lang="en-US" sz="2400" dirty="0" smtClean="0">
                <a:hlinkClick r:id="rId2"/>
              </a:rPr>
              <a:t>https://aftershock.news/?q=node/454713</a:t>
            </a:r>
            <a:endParaRPr lang="ru-RU" sz="2400" dirty="0"/>
          </a:p>
          <a:p>
            <a:r>
              <a:rPr lang="ru-RU" sz="2400" dirty="0" smtClean="0"/>
              <a:t> </a:t>
            </a:r>
            <a:r>
              <a:rPr lang="en-US" sz="2400" dirty="0" smtClean="0">
                <a:hlinkClick r:id="rId3"/>
              </a:rPr>
              <a:t>https://go.mail.ru/search_images?rf=7821&amp;sbmt=1485957623383&amp;fm=1&amp;q=%D1%80%D0%BE%D0%B6%D1%8C+++%D1%80%D0%B8%D1%81%D1%83%D0%BD%D0%BE%D0%BA#urlhash=1610282844528713846</a:t>
            </a:r>
            <a:endParaRPr lang="ru-RU" sz="2400" dirty="0"/>
          </a:p>
          <a:p>
            <a:r>
              <a:rPr lang="en-US" sz="2400" dirty="0" smtClean="0">
                <a:hlinkClick r:id="rId4"/>
              </a:rPr>
              <a:t>https://go.mail.ru/search_images?rf=7821&amp;sbmt=1485957400547&amp;fm=1&amp;q=%D0%BB%D0%B5%D0%BD+++%D1%80%D0%B8%D1%81%D1%83%D0%BD%D0%BE%D0%BA#urlhash=226880971685366196</a:t>
            </a:r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279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244</Words>
  <Application>Microsoft Office PowerPoint</Application>
  <PresentationFormat>Экран (4:3)</PresentationFormat>
  <Paragraphs>34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Агропромышленный комплекс.  Растениеводство. </vt:lpstr>
      <vt:lpstr>Минутка ОГЭ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сельхозугодий</vt:lpstr>
      <vt:lpstr>Презентация PowerPoint</vt:lpstr>
      <vt:lpstr>Закрепление. 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Валера</dc:creator>
  <cp:lastModifiedBy>Валера</cp:lastModifiedBy>
  <cp:revision>10</cp:revision>
  <dcterms:created xsi:type="dcterms:W3CDTF">2017-02-01T13:47:08Z</dcterms:created>
  <dcterms:modified xsi:type="dcterms:W3CDTF">2017-02-01T15:28:37Z</dcterms:modified>
</cp:coreProperties>
</file>